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sldIdLst>
    <p:sldId id="272" r:id="rId2"/>
    <p:sldId id="273" r:id="rId3"/>
    <p:sldId id="274" r:id="rId4"/>
    <p:sldId id="276" r:id="rId5"/>
    <p:sldId id="277" r:id="rId6"/>
    <p:sldId id="278" r:id="rId7"/>
    <p:sldId id="281" r:id="rId8"/>
    <p:sldId id="282" r:id="rId9"/>
    <p:sldId id="283" r:id="rId10"/>
    <p:sldId id="284" r:id="rId11"/>
    <p:sldId id="285" r:id="rId12"/>
    <p:sldId id="288" r:id="rId13"/>
    <p:sldId id="289" r:id="rId14"/>
    <p:sldId id="290" r:id="rId15"/>
    <p:sldId id="291" r:id="rId16"/>
    <p:sldId id="257" r:id="rId17"/>
    <p:sldId id="258" r:id="rId18"/>
    <p:sldId id="259" r:id="rId19"/>
    <p:sldId id="260" r:id="rId20"/>
    <p:sldId id="286" r:id="rId21"/>
    <p:sldId id="279" r:id="rId22"/>
    <p:sldId id="280" r:id="rId23"/>
    <p:sldId id="275" r:id="rId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0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68"/>
    <p:restoredTop sz="72411" autoAdjust="0"/>
  </p:normalViewPr>
  <p:slideViewPr>
    <p:cSldViewPr snapToGrid="0" snapToObjects="1">
      <p:cViewPr varScale="1">
        <p:scale>
          <a:sx n="67" d="100"/>
          <a:sy n="67" d="100"/>
        </p:scale>
        <p:origin x="144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05D4A-591D-2B41-B8F4-FA371B41D1CF}" type="datetimeFigureOut">
              <a:rPr lang="de-DE" smtClean="0"/>
              <a:t>11.12.18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7A71A-5AE3-EA43-B407-0093EC871A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78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Sampling Rate von 44.1kHz</a:t>
            </a:r>
          </a:p>
          <a:p>
            <a:r>
              <a:rPr lang="de-DE" dirty="0"/>
              <a:t>16 Bit Tiefe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6236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935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Motivation ,Grundidee ,Beispiel</a:t>
            </a:r>
          </a:p>
          <a:p>
            <a:r>
              <a:rPr lang="de-DE" dirty="0"/>
              <a:t>FT: Umrechnung eines zeitlich </a:t>
            </a:r>
            <a:r>
              <a:rPr lang="de-DE" dirty="0" err="1"/>
              <a:t>abhängingen</a:t>
            </a:r>
            <a:r>
              <a:rPr lang="de-DE" dirty="0"/>
              <a:t> Signals in seine Frequenzanteile</a:t>
            </a:r>
          </a:p>
          <a:p>
            <a:r>
              <a:rPr lang="de-DE" dirty="0"/>
              <a:t>DFT: kann bei diskreten Signalen benutzt werden</a:t>
            </a:r>
          </a:p>
          <a:p>
            <a:r>
              <a:rPr lang="de-DE" dirty="0"/>
              <a:t>FFT: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Cooley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Tukey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den 60er Jahren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computergestütz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622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Signal soll zerlegt werden</a:t>
            </a:r>
          </a:p>
          <a:p>
            <a:r>
              <a:rPr lang="de-DE" dirty="0" err="1"/>
              <a:t>Ezuhi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48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Folie</a:t>
            </a:r>
            <a:r>
              <a:rPr lang="de-DE" baseline="0" dirty="0"/>
              <a:t> NICHT benutzen weil die Audio Datei nicht korrekt wiedergegeben wird.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572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997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 userDrawn="1"/>
        </p:nvSpPr>
        <p:spPr>
          <a:xfrm>
            <a:off x="407509" y="717125"/>
            <a:ext cx="888558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4500" b="1" u="non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 &amp; Steganalyse</a:t>
            </a:r>
          </a:p>
          <a:p>
            <a:r>
              <a:rPr lang="de-DE" sz="3600" b="0" i="1" u="none" baseline="0" dirty="0">
                <a:effectLst/>
                <a:latin typeface="Helvetica" charset="0"/>
                <a:ea typeface="Helvetica" charset="0"/>
                <a:cs typeface="Helvetica" charset="0"/>
              </a:rPr>
              <a:t>1. Seminarvortrag</a:t>
            </a:r>
            <a:br>
              <a:rPr lang="de-DE" sz="4500" b="1" baseline="0" dirty="0">
                <a:latin typeface="Helvetica" charset="0"/>
                <a:ea typeface="Helvetica" charset="0"/>
                <a:cs typeface="Helvetica" charset="0"/>
              </a:rPr>
            </a:br>
            <a:endParaRPr lang="de-DE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4534531" y="5485532"/>
            <a:ext cx="4166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2100" b="1" i="0" u="none" dirty="0" err="1"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2100" b="1" i="0" u="none" dirty="0">
              <a:latin typeface="Helvetica" charset="0"/>
              <a:ea typeface="Helvetica" charset="0"/>
              <a:cs typeface="Helvetica" charset="0"/>
            </a:endParaRPr>
          </a:p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Marc</a:t>
            </a:r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 Torchala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Felix Berger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Moritz Nachtigall</a:t>
            </a:r>
            <a:endParaRPr lang="de-DE" sz="1500" i="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7" name="Gerade Verbindung 16"/>
          <p:cNvCxnSpPr/>
          <p:nvPr userDrawn="1"/>
        </p:nvCxnSpPr>
        <p:spPr>
          <a:xfrm flipV="1">
            <a:off x="0" y="2637183"/>
            <a:ext cx="9144000" cy="13252"/>
          </a:xfrm>
          <a:prstGeom prst="line">
            <a:avLst/>
          </a:prstGeom>
          <a:ln w="889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655" y="5579538"/>
            <a:ext cx="1229814" cy="87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20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89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6" y="365129"/>
            <a:ext cx="1971675" cy="5811839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628656" y="365129"/>
            <a:ext cx="5800725" cy="581183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22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/>
              </a:buClr>
              <a:defRPr/>
            </a:lvl1pPr>
            <a:lvl2pPr>
              <a:buClr>
                <a:schemeClr val="accent6"/>
              </a:buClr>
              <a:defRPr sz="19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600"/>
            </a:lvl4pPr>
            <a:lvl5pPr>
              <a:buClr>
                <a:schemeClr val="accent6"/>
              </a:buCl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2144815" y="23358"/>
            <a:ext cx="4854370" cy="338554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de-DE" sz="1600" b="1" i="0" dirty="0" err="1">
                <a:effectLst/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1600" b="1" i="0" baseline="0" dirty="0">
                <a:effectLst/>
                <a:latin typeface="Helvetica" charset="0"/>
                <a:ea typeface="Helvetica" charset="0"/>
                <a:cs typeface="Helvetica" charset="0"/>
              </a:rPr>
              <a:t> &amp; Steganalyse</a:t>
            </a:r>
            <a:endParaRPr lang="de-DE" sz="1600" b="0" i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0" y="6356394"/>
            <a:ext cx="2758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effectLst/>
                <a:latin typeface="Helvetica" charset="0"/>
                <a:ea typeface="Helvetica" charset="0"/>
                <a:cs typeface="Helvetica" charset="0"/>
              </a:rPr>
              <a:t>Felix</a:t>
            </a:r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 Berger</a:t>
            </a:r>
            <a:b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</a:br>
            <a:r>
              <a:rPr lang="de-DE" sz="1400" b="1" baseline="0">
                <a:effectLst/>
                <a:latin typeface="Helvetica" charset="0"/>
                <a:ea typeface="Helvetica" charset="0"/>
                <a:cs typeface="Helvetica" charset="0"/>
              </a:rPr>
              <a:t>Marc Torchala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579145" y="33462"/>
            <a:ext cx="56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4C0F49E-C000-F84D-A02F-74E671EBD9F4}" type="slidenum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pPr algn="r"/>
              <a:t>‹Nr.›</a:t>
            </a:fld>
            <a:endParaRPr lang="de-DE" sz="12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0" y="38865"/>
            <a:ext cx="23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023192D-BAE1-D245-AB5C-2881A0B0907B}" type="datetime4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t>11. Dezember 2018</a:t>
            </a:fld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6" name="Gerade Verbindung 15"/>
          <p:cNvCxnSpPr/>
          <p:nvPr userDrawn="1"/>
        </p:nvCxnSpPr>
        <p:spPr>
          <a:xfrm flipV="1">
            <a:off x="-14990" y="367587"/>
            <a:ext cx="9144000" cy="13252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6353353"/>
            <a:ext cx="9148970" cy="1075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3938" y="6448811"/>
            <a:ext cx="496124" cy="352509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7482477" y="6371044"/>
            <a:ext cx="164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Moritz Nachtigall</a:t>
            </a:r>
          </a:p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1400" b="1" baseline="0" dirty="0" err="1">
                <a:effectLst/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34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44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50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4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4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1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6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6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01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4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97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6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74" indent="0">
              <a:buNone/>
              <a:defRPr sz="2100"/>
            </a:lvl2pPr>
            <a:lvl3pPr marL="685750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2" indent="0">
              <a:buNone/>
              <a:defRPr sz="1500"/>
            </a:lvl6pPr>
            <a:lvl7pPr marL="2057247" indent="0">
              <a:buNone/>
              <a:defRPr sz="1500"/>
            </a:lvl7pPr>
            <a:lvl8pPr marL="2400120" indent="0">
              <a:buNone/>
              <a:defRPr sz="1500"/>
            </a:lvl8pPr>
            <a:lvl9pPr marL="2742994" indent="0">
              <a:buNone/>
              <a:defRPr sz="1500"/>
            </a:lvl9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56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8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68575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71438" indent="-171438" algn="l" defTabSz="685750" rtl="0" eaLnBrk="1" latinLnBrk="0" hangingPunct="1">
        <a:lnSpc>
          <a:spcPct val="90000"/>
        </a:lnSpc>
        <a:spcBef>
          <a:spcPts val="751"/>
        </a:spcBef>
        <a:buClr>
          <a:srgbClr val="FF0000"/>
        </a:buClr>
        <a:buFont typeface="Arial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14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187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061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2935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810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4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7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wav"/><Relationship Id="rId13" Type="http://schemas.openxmlformats.org/officeDocument/2006/relationships/image" Target="../media/image14.png"/><Relationship Id="rId3" Type="http://schemas.microsoft.com/office/2007/relationships/media" Target="../media/media6.wav"/><Relationship Id="rId7" Type="http://schemas.microsoft.com/office/2007/relationships/media" Target="../media/media8.wav"/><Relationship Id="rId12" Type="http://schemas.openxmlformats.org/officeDocument/2006/relationships/notesSlide" Target="../notesSlides/notesSlide5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audio" Target="../media/media7.wav"/><Relationship Id="rId11" Type="http://schemas.openxmlformats.org/officeDocument/2006/relationships/slideLayout" Target="../slideLayouts/slideLayout2.xml"/><Relationship Id="rId5" Type="http://schemas.microsoft.com/office/2007/relationships/media" Target="../media/media7.wav"/><Relationship Id="rId10" Type="http://schemas.openxmlformats.org/officeDocument/2006/relationships/audio" Target="../media/media9.wav"/><Relationship Id="rId4" Type="http://schemas.openxmlformats.org/officeDocument/2006/relationships/audio" Target="../media/media6.wav"/><Relationship Id="rId9" Type="http://schemas.microsoft.com/office/2007/relationships/media" Target="../media/media9.wa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4" Type="http://schemas.openxmlformats.org/officeDocument/2006/relationships/audio" Target="../media/media2.wav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82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DB99C6-3D8B-4C9C-A637-1EB4A8D69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B3FC80-3883-4EB4-B634-A6B6D55BA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830" y="1794241"/>
            <a:ext cx="7788519" cy="4382724"/>
          </a:xfrm>
        </p:spPr>
        <p:txBody>
          <a:bodyPr/>
          <a:lstStyle/>
          <a:p>
            <a:r>
              <a:rPr lang="de-DE" dirty="0"/>
              <a:t>Audio: 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Noise_reduction_in_Audacity_(0,_5,_12,_30_dB)_(150Hz)_(0.15_sec)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FD6CFAF9-CD5B-4019-8678-75D747483D0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64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7046" y="1693985"/>
            <a:ext cx="609600" cy="6096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91DDCAE-DDDD-4B09-81A7-60E0F954F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6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63540E-E4D5-4770-B7E1-73B99445E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Steganographische</a:t>
            </a:r>
            <a:r>
              <a:rPr lang="de-DE" dirty="0"/>
              <a:t> Ansätze</a:t>
            </a:r>
            <a:br>
              <a:rPr lang="de-DE" dirty="0"/>
            </a:br>
            <a:r>
              <a:rPr lang="de-DE" dirty="0"/>
              <a:t>im Frequenzraum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03A6C2-5B59-416D-B1AA-194CE1DFE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Audio</a:t>
            </a:r>
          </a:p>
          <a:p>
            <a:pPr lvl="1"/>
            <a:r>
              <a:rPr lang="de-DE" dirty="0"/>
              <a:t>Nicht genutzten Frequenzraum nutzen</a:t>
            </a:r>
          </a:p>
          <a:p>
            <a:pPr lvl="1"/>
            <a:r>
              <a:rPr lang="de-DE" dirty="0"/>
              <a:t>Dort binäre Information einbringen</a:t>
            </a:r>
          </a:p>
          <a:p>
            <a:pPr lvl="1"/>
            <a:r>
              <a:rPr lang="de-DE" dirty="0"/>
              <a:t>In Abgrenzung zur gezeigten LSB-Methode</a:t>
            </a:r>
          </a:p>
          <a:p>
            <a:r>
              <a:rPr lang="de-DE" b="1" dirty="0"/>
              <a:t>Bilder</a:t>
            </a:r>
          </a:p>
          <a:p>
            <a:pPr lvl="1"/>
            <a:r>
              <a:rPr lang="de-DE" dirty="0"/>
              <a:t>Information in bestimmten Frequenzen einbringen</a:t>
            </a:r>
          </a:p>
          <a:p>
            <a:pPr lvl="1"/>
            <a:r>
              <a:rPr lang="de-DE" dirty="0"/>
              <a:t>Information in Phasen oder Amplituden einbringen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7038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3786"/>
            <a:ext cx="7886700" cy="1325563"/>
          </a:xfrm>
        </p:spPr>
        <p:txBody>
          <a:bodyPr/>
          <a:lstStyle/>
          <a:p>
            <a:r>
              <a:rPr lang="de-DE" dirty="0"/>
              <a:t>Ultraschallkodierung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CBCA99-8E23-4C45-9692-01D88DD60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152" y="4737937"/>
            <a:ext cx="7246224" cy="1342238"/>
          </a:xfrm>
        </p:spPr>
        <p:txBody>
          <a:bodyPr>
            <a:normAutofit fontScale="92500"/>
          </a:bodyPr>
          <a:lstStyle/>
          <a:p>
            <a:r>
              <a:rPr lang="de-DE" dirty="0"/>
              <a:t>Hörbarer Bereich ist auf 20 Hz - 20kHz beschränkt</a:t>
            </a:r>
          </a:p>
          <a:p>
            <a:r>
              <a:rPr lang="de-DE" dirty="0"/>
              <a:t>Digitale Audio Signale werden bis 22 kHz aufgenommen und gespeichert</a:t>
            </a:r>
          </a:p>
          <a:p>
            <a:r>
              <a:rPr lang="de-DE" dirty="0"/>
              <a:t>Speicherung von Informationen im unhörbaren Bereich möglich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26" name="Picture 2" descr="C:\Users\Mo\Desktop\Bachelor\660px-Hoerflaech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059" y="1281200"/>
            <a:ext cx="4461080" cy="33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533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3786"/>
            <a:ext cx="7886700" cy="1325563"/>
          </a:xfrm>
        </p:spPr>
        <p:txBody>
          <a:bodyPr/>
          <a:lstStyle/>
          <a:p>
            <a:r>
              <a:rPr lang="de-DE" dirty="0"/>
              <a:t>Frequenzgang Mikrofon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CBCA99-8E23-4C45-9692-01D88DD60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152" y="4737937"/>
            <a:ext cx="7246224" cy="134223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Frequenzgang von Mikrofonen und Lautsprechern fällt bei 10kHz-20 kHz ab ist aber immer noch nutzbar.</a:t>
            </a:r>
          </a:p>
          <a:p>
            <a:r>
              <a:rPr lang="de-DE" dirty="0"/>
              <a:t>Nutzung der </a:t>
            </a:r>
            <a:r>
              <a:rPr lang="de-DE" dirty="0" err="1"/>
              <a:t>Steganographischen</a:t>
            </a:r>
            <a:r>
              <a:rPr lang="de-DE" dirty="0"/>
              <a:t> Informationen auf digitaler und auf physischer Ebene möglich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2050" name="Picture 2" descr="C:\Users\Mo\Desktop\Bachelor\BK4188_ampl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743" y="1308682"/>
            <a:ext cx="4306234" cy="302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111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Wahrnehmungsbeispiele</a:t>
            </a:r>
          </a:p>
        </p:txBody>
      </p:sp>
      <p:pic>
        <p:nvPicPr>
          <p:cNvPr id="4" name="10khz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105632" y="1878130"/>
            <a:ext cx="609600" cy="6096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940648" y="2667699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10 kHz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031681" y="2667699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15 kHz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204280" y="3761064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18 kHz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1940647" y="5236236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19 kHz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031682" y="5236236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20 kHz</a:t>
            </a:r>
          </a:p>
        </p:txBody>
      </p:sp>
      <p:pic>
        <p:nvPicPr>
          <p:cNvPr id="10" name="15 khz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196666" y="1878130"/>
            <a:ext cx="609600" cy="609600"/>
          </a:xfrm>
          <a:prstGeom prst="rect">
            <a:avLst/>
          </a:prstGeom>
        </p:spPr>
      </p:pic>
      <p:pic>
        <p:nvPicPr>
          <p:cNvPr id="11" name="18 kHz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369264" y="3037031"/>
            <a:ext cx="609600" cy="609600"/>
          </a:xfrm>
          <a:prstGeom prst="rect">
            <a:avLst/>
          </a:prstGeom>
        </p:spPr>
      </p:pic>
      <p:pic>
        <p:nvPicPr>
          <p:cNvPr id="12" name="19 kHz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105632" y="4399327"/>
            <a:ext cx="609600" cy="609600"/>
          </a:xfrm>
          <a:prstGeom prst="rect">
            <a:avLst/>
          </a:prstGeom>
        </p:spPr>
      </p:pic>
      <p:pic>
        <p:nvPicPr>
          <p:cNvPr id="13" name="20 kHz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196666" y="43993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0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Live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CBCA99-8E23-4C45-9692-01D88DD60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Quietnet</a:t>
            </a:r>
            <a:endParaRPr lang="de-DE" dirty="0"/>
          </a:p>
          <a:p>
            <a:endParaRPr lang="de-DE" dirty="0"/>
          </a:p>
          <a:p>
            <a:r>
              <a:rPr lang="de-DE" dirty="0"/>
              <a:t>https://quiet.github.io/quiet-js/</a:t>
            </a:r>
          </a:p>
          <a:p>
            <a:endParaRPr lang="de-DE" dirty="0"/>
          </a:p>
          <a:p>
            <a:r>
              <a:rPr lang="de-DE" dirty="0"/>
              <a:t>Übertragung im Bereich19 kHz</a:t>
            </a:r>
          </a:p>
        </p:txBody>
      </p:sp>
    </p:spTree>
    <p:extLst>
      <p:ext uri="{BB962C8B-B14F-4D97-AF65-F5344CB8AC3E}">
        <p14:creationId xmlns:p14="http://schemas.microsoft.com/office/powerpoint/2010/main" val="3361370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BE50A-DB1E-4547-8457-93EF0860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Wasserzeichen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46C1C4-7F99-6043-84C7-B20679252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genauer: digitales Wasserzeichen</a:t>
            </a:r>
          </a:p>
          <a:p>
            <a:r>
              <a:rPr lang="de-DE" dirty="0"/>
              <a:t>meist nicht-wahrnehmbare Markierung eines Mediums</a:t>
            </a:r>
          </a:p>
          <a:p>
            <a:pPr lvl="1"/>
            <a:r>
              <a:rPr lang="de-DE" dirty="0"/>
              <a:t>festgelegtes Verfahren für die Implementierung und für das Auslesen eines Wasserzeichens</a:t>
            </a:r>
          </a:p>
          <a:p>
            <a:r>
              <a:rPr lang="de-DE" dirty="0"/>
              <a:t>Nachweis für Authentizität</a:t>
            </a:r>
          </a:p>
          <a:p>
            <a:r>
              <a:rPr lang="de-DE" dirty="0"/>
              <a:t>Aufteilung in sichtbare und nicht-sichtbare Wasserzeichen</a:t>
            </a:r>
          </a:p>
          <a:p>
            <a:r>
              <a:rPr lang="de-DE" dirty="0"/>
              <a:t>Verwendung von Prinzipien der </a:t>
            </a:r>
            <a:r>
              <a:rPr lang="de-DE" dirty="0" err="1"/>
              <a:t>Steganographie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BBA83BF-3536-EA44-8D1A-799F61F9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536546"/>
            <a:ext cx="2517775" cy="16718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6FB5526-E9DC-7041-BFAE-079AEEA39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949" y="4536546"/>
            <a:ext cx="2545414" cy="167180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7584C0E-0CDC-734E-9C15-58594DCF2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363" y="4536545"/>
            <a:ext cx="2545417" cy="16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7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4142A6-5BD6-B745-B021-977B87D0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Wasserzeichen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097842-63AD-2848-BFA2-15AB71F73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Wahrnehmbarkeit</a:t>
            </a:r>
          </a:p>
          <a:p>
            <a:pPr lvl="1"/>
            <a:r>
              <a:rPr lang="de-DE" dirty="0"/>
              <a:t>Grad der Veränderung des Originals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Robustheit</a:t>
            </a:r>
          </a:p>
          <a:p>
            <a:pPr lvl="1"/>
            <a:r>
              <a:rPr lang="de-DE" dirty="0"/>
              <a:t>Anfälligkeit für Bildbearbeitungsalgorithmen oder andere Versuche das Wasserzeichen zu entfernen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Kapazität</a:t>
            </a:r>
          </a:p>
          <a:p>
            <a:pPr lvl="1"/>
            <a:r>
              <a:rPr lang="de-DE" dirty="0"/>
              <a:t>Menge der Informationen die in einem Medium versteckt werden kann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7163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F3C7A-2399-EE47-8E2F-8D8161A7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Algorithmen: Patchwork-Verfahren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AB3BE8-2F47-5243-93FA-CA96F68AA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Paare von kleinen Bildteilstücken (Patches) werden aufgehellt oder abgedunkelt</a:t>
            </a:r>
          </a:p>
          <a:p>
            <a:r>
              <a:rPr lang="de-DE" dirty="0"/>
              <a:t>Mit statistischen Methoden kann das Wasserzeichen überprüft werden</a:t>
            </a:r>
          </a:p>
          <a:p>
            <a:endParaRPr lang="de-DE" dirty="0"/>
          </a:p>
          <a:p>
            <a:r>
              <a:rPr lang="de-DE" b="1" dirty="0"/>
              <a:t>Problem: </a:t>
            </a:r>
            <a:r>
              <a:rPr lang="de-DE" dirty="0"/>
              <a:t>Wasserzeichen lässt sich leicht entfernen, bspw. über einen Weichzeichner oder ähnliche Bildbearbeitungen</a:t>
            </a:r>
          </a:p>
          <a:p>
            <a:r>
              <a:rPr lang="de-DE" dirty="0"/>
              <a:t>Verfahren ist nicht sehr robust!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754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Algorithmen: Frequenzraum-Verfahren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CBCA99-8E23-4C45-9692-01D88DD60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Umwandlung des Originals in den Frequenzraum über</a:t>
            </a:r>
            <a:br>
              <a:rPr lang="de-DE" dirty="0"/>
            </a:br>
            <a:r>
              <a:rPr lang="de-DE" dirty="0"/>
              <a:t>Diskrete-Cosinus-Transformation</a:t>
            </a:r>
          </a:p>
          <a:p>
            <a:r>
              <a:rPr lang="de-DE" dirty="0"/>
              <a:t>Mehrere Möglichkeiten ein Wasserzeichen einzubetten:</a:t>
            </a:r>
          </a:p>
          <a:p>
            <a:pPr lvl="1"/>
            <a:r>
              <a:rPr lang="de-DE" dirty="0"/>
              <a:t>niedrigen Frequenzbereich</a:t>
            </a:r>
          </a:p>
          <a:p>
            <a:pPr lvl="1"/>
            <a:r>
              <a:rPr lang="de-DE" dirty="0"/>
              <a:t>mittleren Frequenzbereich</a:t>
            </a:r>
          </a:p>
          <a:p>
            <a:pPr lvl="1"/>
            <a:r>
              <a:rPr lang="de-DE" dirty="0"/>
              <a:t>hohen Frequenzbereich</a:t>
            </a:r>
          </a:p>
          <a:p>
            <a:endParaRPr lang="de-DE" dirty="0"/>
          </a:p>
          <a:p>
            <a:r>
              <a:rPr lang="de-DE" dirty="0"/>
              <a:t>Verfahren ist robust gegen viele Bildbearbeitungsoperationen</a:t>
            </a:r>
          </a:p>
          <a:p>
            <a:pPr lvl="1"/>
            <a:r>
              <a:rPr lang="de-DE" dirty="0"/>
              <a:t>Transformationen</a:t>
            </a:r>
          </a:p>
          <a:p>
            <a:pPr lvl="1"/>
            <a:r>
              <a:rPr lang="de-DE" dirty="0"/>
              <a:t>Kompressionen / Komprimierung</a:t>
            </a:r>
          </a:p>
          <a:p>
            <a:pPr lvl="1"/>
            <a:r>
              <a:rPr lang="de-DE" dirty="0"/>
              <a:t>Rauschen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6374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Steganographie</a:t>
            </a:r>
            <a:endParaRPr lang="de-DE" b="1" dirty="0"/>
          </a:p>
          <a:p>
            <a:pPr lvl="1"/>
            <a:r>
              <a:rPr lang="de-DE" dirty="0"/>
              <a:t>Grundlagen der Audioverarbeitung</a:t>
            </a:r>
          </a:p>
          <a:p>
            <a:pPr lvl="1"/>
            <a:r>
              <a:rPr lang="de-DE" dirty="0"/>
              <a:t>Verstecken von Informationen in Audio-Dateien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Anwendung von </a:t>
            </a:r>
            <a:r>
              <a:rPr lang="de-DE" b="1" dirty="0" err="1"/>
              <a:t>steganographischen</a:t>
            </a:r>
            <a:r>
              <a:rPr lang="de-DE" b="1" dirty="0"/>
              <a:t> Verfahren</a:t>
            </a:r>
          </a:p>
          <a:p>
            <a:pPr lvl="1"/>
            <a:r>
              <a:rPr lang="de-DE" dirty="0"/>
              <a:t>Wasserzeichen</a:t>
            </a:r>
          </a:p>
          <a:p>
            <a:pPr marL="342876" lvl="1" indent="0">
              <a:buNone/>
            </a:pPr>
            <a:endParaRPr lang="de-DE" dirty="0"/>
          </a:p>
          <a:p>
            <a:r>
              <a:rPr lang="de-DE" b="1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1320407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AF9B4B-8F48-E845-B16E-4530726C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11AF57-4465-AD43-AB7C-113DF22BF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Informationen können auch in Audio-Dateien versteckt werden</a:t>
            </a:r>
          </a:p>
          <a:p>
            <a:r>
              <a:rPr lang="de-DE" dirty="0"/>
              <a:t>Diese Informationen werden bspw. in nicht verwendeten Frequenzbereichen versteckt</a:t>
            </a:r>
          </a:p>
          <a:p>
            <a:r>
              <a:rPr lang="de-DE" dirty="0"/>
              <a:t>Es werden Transformationen wie bspw. DCT oder FFT benötigt, um Frequenzräume abzubilden</a:t>
            </a:r>
          </a:p>
          <a:p>
            <a:r>
              <a:rPr lang="de-DE" dirty="0"/>
              <a:t>Robuste Algorithmen für Wasserzeichen verwenden </a:t>
            </a:r>
            <a:r>
              <a:rPr lang="de-DE"/>
              <a:t>diese Technik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9526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Thema des nächsten Seminars:</a:t>
            </a:r>
          </a:p>
          <a:p>
            <a:pPr marL="342876" lvl="1" indent="0">
              <a:buNone/>
            </a:pPr>
            <a:br>
              <a:rPr lang="de-DE" dirty="0"/>
            </a:br>
            <a:endParaRPr lang="de-DE" dirty="0"/>
          </a:p>
          <a:p>
            <a:pPr lvl="1"/>
            <a:r>
              <a:rPr lang="de-DE" b="1" dirty="0"/>
              <a:t>Steganalyse</a:t>
            </a:r>
          </a:p>
          <a:p>
            <a:pPr lvl="2"/>
            <a:r>
              <a:rPr lang="de-DE" dirty="0"/>
              <a:t>Analyse von Bildern mit versteckten Informationen</a:t>
            </a:r>
          </a:p>
          <a:p>
            <a:pPr lvl="3"/>
            <a:r>
              <a:rPr lang="de-DE" dirty="0"/>
              <a:t>Verwendung der LSB-Methodik erkennen</a:t>
            </a:r>
          </a:p>
          <a:p>
            <a:pPr lvl="3"/>
            <a:r>
              <a:rPr lang="de-DE" dirty="0"/>
              <a:t>statistische bzw. stochastische Verfahren</a:t>
            </a:r>
          </a:p>
          <a:p>
            <a:pPr lvl="2"/>
            <a:r>
              <a:rPr lang="de-DE" dirty="0"/>
              <a:t>Analyse von Audio-Dateien mit versteckten Informationen</a:t>
            </a:r>
          </a:p>
          <a:p>
            <a:pPr lvl="3"/>
            <a:r>
              <a:rPr lang="de-DE" dirty="0"/>
              <a:t>Spektralanalyse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025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oder Anmerkungen?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638" y="1809932"/>
            <a:ext cx="4382724" cy="43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80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5A59A-2BC6-1548-9F16-49ED5374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7676B2-7595-8E41-9064-0DC9D7302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http://</a:t>
            </a:r>
            <a:r>
              <a:rPr lang="de-DE" dirty="0" err="1"/>
              <a:t>www.howmusicworks.org</a:t>
            </a:r>
            <a:r>
              <a:rPr lang="de-DE" dirty="0"/>
              <a:t>/103/Sound-</a:t>
            </a:r>
            <a:r>
              <a:rPr lang="de-DE" dirty="0" err="1"/>
              <a:t>and</a:t>
            </a:r>
            <a:r>
              <a:rPr lang="de-DE" dirty="0"/>
              <a:t>-Music/Amplitude-</a:t>
            </a:r>
            <a:r>
              <a:rPr lang="de-DE" dirty="0" err="1"/>
              <a:t>and</a:t>
            </a:r>
            <a:r>
              <a:rPr lang="de-DE" dirty="0"/>
              <a:t>-</a:t>
            </a:r>
            <a:r>
              <a:rPr lang="de-DE" dirty="0" err="1"/>
              <a:t>Frequency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211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Audio-Grundlagen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1FABA068-3A6B-E341-9F66-04ACB7EB5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63663"/>
          </a:xfrm>
        </p:spPr>
        <p:txBody>
          <a:bodyPr>
            <a:normAutofit/>
          </a:bodyPr>
          <a:lstStyle/>
          <a:p>
            <a:r>
              <a:rPr lang="de-DE" dirty="0"/>
              <a:t>Amplitude</a:t>
            </a:r>
          </a:p>
          <a:p>
            <a:pPr lvl="1"/>
            <a:r>
              <a:rPr lang="de-DE" dirty="0"/>
              <a:t>Größe der Vibration</a:t>
            </a:r>
          </a:p>
          <a:p>
            <a:pPr lvl="1"/>
            <a:r>
              <a:rPr lang="de-DE" dirty="0"/>
              <a:t>Bestimmt wie laut der Ton ist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Frequenz</a:t>
            </a:r>
          </a:p>
          <a:p>
            <a:pPr lvl="1"/>
            <a:r>
              <a:rPr lang="de-DE" dirty="0"/>
              <a:t>Geschwindigkeit der Vibration</a:t>
            </a:r>
          </a:p>
          <a:p>
            <a:pPr lvl="1"/>
            <a:r>
              <a:rPr lang="de-DE" dirty="0"/>
              <a:t>Bestimmt die Tonhöhe</a:t>
            </a:r>
          </a:p>
          <a:p>
            <a:pPr lvl="1"/>
            <a:r>
              <a:rPr lang="de-DE" dirty="0"/>
              <a:t>Gemessen in Hertz</a:t>
            </a:r>
          </a:p>
          <a:p>
            <a:pPr lvl="1"/>
            <a:r>
              <a:rPr lang="de-DE" dirty="0">
                <a:sym typeface="Wingdings" pitchFamily="2" charset="2"/>
              </a:rPr>
              <a:t>1 Hz = 1 Zyklus / Sekunde </a:t>
            </a:r>
            <a:endParaRPr lang="de-DE" dirty="0"/>
          </a:p>
          <a:p>
            <a:pPr marL="342876" lvl="1" indent="0">
              <a:buNone/>
            </a:pP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42876" lvl="1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26C59FE-FE7B-5A40-A4B2-143EC46C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174" y="2001328"/>
            <a:ext cx="4144072" cy="9698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E8945BD-4CA1-DF44-8F7C-7500D0AB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174" y="4148195"/>
            <a:ext cx="4042015" cy="103247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324FF42-7904-2845-8717-57B719EBF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172" y="5352585"/>
            <a:ext cx="4198137" cy="73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8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5742A-A122-1A43-8074-CEC90952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Audio-Abtasten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BC8A8C-3035-5A44-B517-ABBB20B44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Kurve wird in gleichbleibenden Abständen abgetastet</a:t>
            </a:r>
          </a:p>
          <a:p>
            <a:r>
              <a:rPr lang="de-DE" dirty="0"/>
              <a:t>Bei zu geringer Abtastfrequenz kommt es zu einer falschen Interpolation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F55A931-7FD0-AC4A-9AC4-6A8A5FA42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29000"/>
            <a:ext cx="8204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1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2BB4-7703-1844-9885-82763066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Audio-Abtasten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F69144-5AEA-D94D-9186-DCC403544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Nyquist</a:t>
            </a:r>
            <a:r>
              <a:rPr lang="de-DE" dirty="0"/>
              <a:t> Theorem </a:t>
            </a:r>
            <a:r>
              <a:rPr lang="de-DE" dirty="0">
                <a:sym typeface="Wingdings" pitchFamily="2" charset="2"/>
              </a:rPr>
              <a:t> Abtastfrequenz muss mindestens doppelt so groß sein, wie die zugrundeliegende Frequenz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AFE8A4-9BD2-2E41-9B45-CF91ADBED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429000"/>
            <a:ext cx="8204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0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33860-3621-414D-B7E7-03122FE0C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LSB Methode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36A332-7F71-3F4B-875F-D1DDF7377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Frames bestehen aus einer 16 Bit Zahl</a:t>
            </a:r>
          </a:p>
          <a:p>
            <a:r>
              <a:rPr lang="de-DE" dirty="0"/>
              <a:t>Diese repräsentiert die Amplitude</a:t>
            </a:r>
          </a:p>
          <a:p>
            <a:r>
              <a:rPr lang="de-DE" dirty="0"/>
              <a:t>Bits der binärkodierten Nachricht werden die </a:t>
            </a:r>
            <a:r>
              <a:rPr lang="de-DE" dirty="0" err="1"/>
              <a:t>n</a:t>
            </a:r>
            <a:r>
              <a:rPr lang="de-DE" dirty="0"/>
              <a:t> letzten Bits des Frames geschrieben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B42AF6-E73C-6D40-8DA8-88D5E4A9CFDE}"/>
              </a:ext>
            </a:extLst>
          </p:cNvPr>
          <p:cNvSpPr txBox="1"/>
          <p:nvPr/>
        </p:nvSpPr>
        <p:spPr>
          <a:xfrm>
            <a:off x="929228" y="548166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Original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894E041-4DE2-3147-8911-0F2F015441AC}"/>
              </a:ext>
            </a:extLst>
          </p:cNvPr>
          <p:cNvSpPr txBox="1"/>
          <p:nvPr/>
        </p:nvSpPr>
        <p:spPr>
          <a:xfrm>
            <a:off x="6559034" y="5310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21D9B2-88B9-B44D-AC06-773EA21706AF}"/>
              </a:ext>
            </a:extLst>
          </p:cNvPr>
          <p:cNvSpPr txBox="1"/>
          <p:nvPr/>
        </p:nvSpPr>
        <p:spPr>
          <a:xfrm>
            <a:off x="3326641" y="549552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Manipuliert (4 Bit)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77303DA-7F3E-4C42-8B7C-580DDD63DBE9}"/>
              </a:ext>
            </a:extLst>
          </p:cNvPr>
          <p:cNvSpPr txBox="1"/>
          <p:nvPr/>
        </p:nvSpPr>
        <p:spPr>
          <a:xfrm>
            <a:off x="6714712" y="548166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Manipuliert (8 Bit)</a:t>
            </a:r>
          </a:p>
        </p:txBody>
      </p:sp>
      <p:pic>
        <p:nvPicPr>
          <p:cNvPr id="4" name="sound.wav">
            <a:hlinkClick r:id="" action="ppaction://media"/>
            <a:extLst>
              <a:ext uri="{FF2B5EF4-FFF2-40B4-BE49-F238E27FC236}">
                <a16:creationId xmlns:a16="http://schemas.microsoft.com/office/drawing/2014/main" id="{2A7E14E8-B91A-9844-9D7F-4122E1E53A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1447" y="4749306"/>
            <a:ext cx="812800" cy="812800"/>
          </a:xfrm>
          <a:prstGeom prst="rect">
            <a:avLst/>
          </a:prstGeom>
        </p:spPr>
      </p:pic>
      <p:pic>
        <p:nvPicPr>
          <p:cNvPr id="5" name="encoded_4.wav">
            <a:hlinkClick r:id="" action="ppaction://media"/>
            <a:extLst>
              <a:ext uri="{FF2B5EF4-FFF2-40B4-BE49-F238E27FC236}">
                <a16:creationId xmlns:a16="http://schemas.microsoft.com/office/drawing/2014/main" id="{81A7D3A2-ABC5-1946-BDA1-F21E0ACCF17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74188" y="4749306"/>
            <a:ext cx="812800" cy="812800"/>
          </a:xfrm>
          <a:prstGeom prst="rect">
            <a:avLst/>
          </a:prstGeom>
        </p:spPr>
      </p:pic>
      <p:pic>
        <p:nvPicPr>
          <p:cNvPr id="12" name="encoded_8.wav">
            <a:hlinkClick r:id="" action="ppaction://media"/>
            <a:extLst>
              <a:ext uri="{FF2B5EF4-FFF2-40B4-BE49-F238E27FC236}">
                <a16:creationId xmlns:a16="http://schemas.microsoft.com/office/drawing/2014/main" id="{D78AC1CD-8019-1344-B1B9-0E366173B78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223157" y="47493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9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7C0F58-906D-4282-BA46-4E30F6DC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Frequenzraum &amp;</a:t>
            </a:r>
            <a:br>
              <a:rPr lang="de-DE" dirty="0"/>
            </a:br>
            <a:r>
              <a:rPr lang="de-DE" dirty="0"/>
              <a:t>Fourier-Transformation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6D3FD19-30A3-4781-9358-AFE3EEEA68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Mathematische Beschreibung um kontinuierliche, aperiodische Signale der Form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in ein kontinuierliches Spektrum zu zerlegen</a:t>
                </a:r>
              </a:p>
              <a:p>
                <a:r>
                  <a:rPr lang="de-DE" dirty="0"/>
                  <a:t>Diskrete Fouriertransformation für abgetastete Signale der Form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𝑇𝐴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de-DE" dirty="0"/>
                  <a:t>Fast-Fourier-Transformation ist eine DFT, aber operiert mit optimierten Algorithmen</a:t>
                </a:r>
              </a:p>
              <a:p>
                <a:r>
                  <a:rPr lang="de-DE" dirty="0"/>
                  <a:t>Inverse Transformation möglich</a:t>
                </a:r>
              </a:p>
              <a:p>
                <a:r>
                  <a:rPr lang="de-DE" dirty="0"/>
                  <a:t>Alle Informationen sind immer vorhanden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6D3FD19-30A3-4781-9358-AFE3EEEA68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43" t="-1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032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35C176-83BB-4E2F-8C08-7B47A013B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Frequenzraum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C15BDB-21DB-48FE-B0D1-81D96ADD5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/>
              <a:t>Warum in den Frequenzraum wechseln?</a:t>
            </a:r>
          </a:p>
          <a:p>
            <a:r>
              <a:rPr lang="de-DE" dirty="0"/>
              <a:t>Viele Operation sind im Bildraum schwer durchzuführen</a:t>
            </a:r>
          </a:p>
          <a:p>
            <a:pPr lvl="1"/>
            <a:r>
              <a:rPr lang="de-DE" dirty="0"/>
              <a:t>Filtern von bestimmten Frequenzen</a:t>
            </a:r>
          </a:p>
          <a:p>
            <a:pPr lvl="1"/>
            <a:r>
              <a:rPr lang="de-DE" dirty="0"/>
              <a:t>Mustererkennung</a:t>
            </a:r>
          </a:p>
          <a:p>
            <a:pPr lvl="1"/>
            <a:r>
              <a:rPr lang="de-DE" dirty="0"/>
              <a:t>Bildrestauration</a:t>
            </a:r>
          </a:p>
          <a:p>
            <a:r>
              <a:rPr lang="de-DE" dirty="0"/>
              <a:t>Also Übertragung in einen (Frequenz)-Raum in dem diese Operationen leichter möglich sind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1093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0F824-5601-4936-888E-858A883D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495975-3F29-4E7A-A679-C6854DFC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Zerlegung eines Signales in Sinus oder </a:t>
            </a:r>
            <a:r>
              <a:rPr lang="de-DE" dirty="0" err="1"/>
              <a:t>Cosinusanteile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7228595-6A45-411E-83A3-FC57BCB46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440" y="2285999"/>
            <a:ext cx="4969119" cy="39752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7B382FE-E727-462D-8495-C49891885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093" y="2579078"/>
            <a:ext cx="4647941" cy="314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8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3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MCVorlagePräsentation" id="{708A2B3B-EC0D-B044-A312-A1E8EFD62AF2}" vid="{9548B672-2ABD-5046-A4C6-F0F33EED0F6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CAMCVorlagePräsentation</Template>
  <TotalTime>0</TotalTime>
  <Words>545</Words>
  <Application>Microsoft Macintosh PowerPoint</Application>
  <PresentationFormat>Bildschirmpräsentation (4:3)</PresentationFormat>
  <Paragraphs>147</Paragraphs>
  <Slides>23</Slides>
  <Notes>6</Notes>
  <HiddenSlides>1</HiddenSlides>
  <MMClips>9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Helvetica</vt:lpstr>
      <vt:lpstr>Office-Design</vt:lpstr>
      <vt:lpstr>PowerPoint-Präsentation</vt:lpstr>
      <vt:lpstr>Inhalt</vt:lpstr>
      <vt:lpstr>Audio-Grundlagen</vt:lpstr>
      <vt:lpstr>Audio-Abtasten</vt:lpstr>
      <vt:lpstr>Audio-Abtasten</vt:lpstr>
      <vt:lpstr>LSB Methode</vt:lpstr>
      <vt:lpstr>Frequenzraum &amp; Fourier-Transformation</vt:lpstr>
      <vt:lpstr>Frequenzraum</vt:lpstr>
      <vt:lpstr>Grundidee</vt:lpstr>
      <vt:lpstr>Beispiele</vt:lpstr>
      <vt:lpstr>Steganographische Ansätze im Frequenzraum</vt:lpstr>
      <vt:lpstr>Ultraschallkodierung</vt:lpstr>
      <vt:lpstr>Frequenzgang Mikrofon</vt:lpstr>
      <vt:lpstr>Wahrnehmungsbeispiele</vt:lpstr>
      <vt:lpstr>Live Demo</vt:lpstr>
      <vt:lpstr>Wasserzeichen</vt:lpstr>
      <vt:lpstr>Eigenschaften von Wasserzeichen</vt:lpstr>
      <vt:lpstr>Algorithmen: Patchwork-Verfahren</vt:lpstr>
      <vt:lpstr>Algorithmen: Frequenzraum-Verfahren</vt:lpstr>
      <vt:lpstr>Zusammenfassung</vt:lpstr>
      <vt:lpstr>Ausblick</vt:lpstr>
      <vt:lpstr>Fragen oder Anmerkungen?</vt:lpstr>
      <vt:lpstr>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 Torchala</dc:creator>
  <cp:lastModifiedBy>Marc Torchala</cp:lastModifiedBy>
  <cp:revision>108</cp:revision>
  <cp:lastPrinted>2018-11-12T14:04:00Z</cp:lastPrinted>
  <dcterms:created xsi:type="dcterms:W3CDTF">2018-03-29T13:45:31Z</dcterms:created>
  <dcterms:modified xsi:type="dcterms:W3CDTF">2018-12-11T12:15:56Z</dcterms:modified>
</cp:coreProperties>
</file>